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  <p:sldMasterId id="2147484031" r:id="rId2"/>
  </p:sldMasterIdLst>
  <p:notesMasterIdLst>
    <p:notesMasterId r:id="rId32"/>
  </p:notesMasterIdLst>
  <p:handoutMasterIdLst>
    <p:handoutMasterId r:id="rId33"/>
  </p:handoutMasterIdLst>
  <p:sldIdLst>
    <p:sldId id="2026819578" r:id="rId3"/>
    <p:sldId id="2026819612" r:id="rId4"/>
    <p:sldId id="2026819589" r:id="rId5"/>
    <p:sldId id="2026819590" r:id="rId6"/>
    <p:sldId id="2026819591" r:id="rId7"/>
    <p:sldId id="2026819592" r:id="rId8"/>
    <p:sldId id="2026819593" r:id="rId9"/>
    <p:sldId id="2026819594" r:id="rId10"/>
    <p:sldId id="2026819595" r:id="rId11"/>
    <p:sldId id="2026819596" r:id="rId12"/>
    <p:sldId id="2026819587" r:id="rId13"/>
    <p:sldId id="2026819608" r:id="rId14"/>
    <p:sldId id="2026819616" r:id="rId15"/>
    <p:sldId id="2026819597" r:id="rId16"/>
    <p:sldId id="2026819600" r:id="rId17"/>
    <p:sldId id="2026819601" r:id="rId18"/>
    <p:sldId id="2026819602" r:id="rId19"/>
    <p:sldId id="2026819603" r:id="rId20"/>
    <p:sldId id="2026819605" r:id="rId21"/>
    <p:sldId id="2026819604" r:id="rId22"/>
    <p:sldId id="2026819606" r:id="rId23"/>
    <p:sldId id="2026819613" r:id="rId24"/>
    <p:sldId id="2026819607" r:id="rId25"/>
    <p:sldId id="2026819609" r:id="rId26"/>
    <p:sldId id="2026819610" r:id="rId27"/>
    <p:sldId id="2026819614" r:id="rId28"/>
    <p:sldId id="2026819615" r:id="rId29"/>
    <p:sldId id="2026819611" r:id="rId30"/>
    <p:sldId id="2026819565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gOne at VMware Explore" id="{B737F446-0E74-0944-8DA5-18EFBB3AD197}">
          <p14:sldIdLst>
            <p14:sldId id="2026819578"/>
            <p14:sldId id="2026819612"/>
            <p14:sldId id="2026819589"/>
            <p14:sldId id="2026819590"/>
            <p14:sldId id="2026819591"/>
            <p14:sldId id="2026819592"/>
            <p14:sldId id="2026819593"/>
            <p14:sldId id="2026819594"/>
            <p14:sldId id="2026819595"/>
            <p14:sldId id="2026819596"/>
            <p14:sldId id="2026819587"/>
            <p14:sldId id="2026819608"/>
            <p14:sldId id="2026819616"/>
            <p14:sldId id="2026819597"/>
            <p14:sldId id="2026819600"/>
            <p14:sldId id="2026819601"/>
            <p14:sldId id="2026819602"/>
            <p14:sldId id="2026819603"/>
            <p14:sldId id="2026819605"/>
            <p14:sldId id="2026819604"/>
            <p14:sldId id="2026819606"/>
            <p14:sldId id="2026819613"/>
            <p14:sldId id="2026819607"/>
            <p14:sldId id="2026819609"/>
            <p14:sldId id="2026819610"/>
            <p14:sldId id="2026819614"/>
            <p14:sldId id="2026819615"/>
            <p14:sldId id="2026819611"/>
            <p14:sldId id="20268195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90" autoAdjust="0"/>
    <p:restoredTop sz="96327" autoAdjust="0"/>
  </p:normalViewPr>
  <p:slideViewPr>
    <p:cSldViewPr snapToGrid="0" snapToObjects="1">
      <p:cViewPr varScale="1">
        <p:scale>
          <a:sx n="124" d="100"/>
          <a:sy n="124" d="100"/>
        </p:scale>
        <p:origin x="176" y="264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171" d="100"/>
          <a:sy n="171" d="100"/>
        </p:scale>
        <p:origin x="6552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8/18/23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8/18/23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CE6B399-761D-C332-91D4-68258204E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872E4A80-2628-1318-81C1-4C86D71E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D51FFE9-DD5E-B5DF-4184-A43863F656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413714"/>
            <a:ext cx="6062978" cy="35560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F0AE76D-35C3-5420-052C-47A31ADC4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012394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02C2F48-FFA9-7EDF-FE01-93A8B67C2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6258075"/>
            <a:ext cx="6062978" cy="233553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vmwarexplore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#session ID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8032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1174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9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2"/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11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823863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12 with Indigo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2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2D4B2BB0-0636-89AD-1B31-350FEFC333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413714"/>
            <a:ext cx="6062978" cy="35560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DD60964-AE9D-F37E-7071-FE7013DD5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012394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CE6B399-761D-C332-91D4-68258204E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3AC5AB9-6A0A-F3D8-B4D3-6B77794ED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468" y="6258075"/>
            <a:ext cx="6062978" cy="233553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vmwarexplore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#session ID</a:t>
            </a:r>
          </a:p>
        </p:txBody>
      </p:sp>
    </p:spTree>
    <p:extLst>
      <p:ext uri="{BB962C8B-B14F-4D97-AF65-F5344CB8AC3E}">
        <p14:creationId xmlns:p14="http://schemas.microsoft.com/office/powerpoint/2010/main" val="5206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57554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Section Header 13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100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0105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516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24957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00"/>
                </a:schemeClr>
              </a:gs>
              <a:gs pos="6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spcBef>
                <a:spcPts val="1200"/>
              </a:spcBef>
              <a:defRPr/>
            </a:lvl6pPr>
            <a:lvl7pPr>
              <a:spcBef>
                <a:spcPts val="1200"/>
              </a:spcBef>
              <a:defRPr/>
            </a:lvl7pPr>
            <a:lvl8pPr>
              <a:spcBef>
                <a:spcPts val="1200"/>
              </a:spcBef>
              <a:defRPr/>
            </a:lvl8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– Lea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1">
            <a:extLst>
              <a:ext uri="{FF2B5EF4-FFF2-40B4-BE49-F238E27FC236}">
                <a16:creationId xmlns:a16="http://schemas.microsoft.com/office/drawing/2014/main" id="{5D3C2E34-80FC-CEA8-0FF9-88A4268352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BCC0B479-2B92-CAD5-B157-1780C652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15000">
              <a:schemeClr val="bg1"/>
            </a:gs>
            <a:gs pos="100000">
              <a:schemeClr val="accent1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8" name="Click to edit Speaker">
            <a:extLst>
              <a:ext uri="{FF2B5EF4-FFF2-40B4-BE49-F238E27FC236}">
                <a16:creationId xmlns:a16="http://schemas.microsoft.com/office/drawing/2014/main" id="{422E6688-ED21-6040-B93E-C798CE081D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9" name="Click to edit role">
            <a:extLst>
              <a:ext uri="{FF2B5EF4-FFF2-40B4-BE49-F238E27FC236}">
                <a16:creationId xmlns:a16="http://schemas.microsoft.com/office/drawing/2014/main" id="{26FF1E5E-85BE-534A-B96B-102D025CEC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20" name="Click to edit date">
            <a:extLst>
              <a:ext uri="{FF2B5EF4-FFF2-40B4-BE49-F238E27FC236}">
                <a16:creationId xmlns:a16="http://schemas.microsoft.com/office/drawing/2014/main" id="{98495426-999E-EC41-A2C8-6FC5FEB297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3" name="Freeform 2" title="gradient decorative shape">
            <a:extLst>
              <a:ext uri="{FF2B5EF4-FFF2-40B4-BE49-F238E27FC236}">
                <a16:creationId xmlns:a16="http://schemas.microsoft.com/office/drawing/2014/main" id="{2E11447B-C6D5-D577-4892-A7FF47CFBE27}"/>
              </a:ext>
            </a:extLst>
          </p:cNvPr>
          <p:cNvSpPr/>
          <p:nvPr userDrawn="1"/>
        </p:nvSpPr>
        <p:spPr>
          <a:xfrm rot="2700000">
            <a:off x="1967574" y="-2371120"/>
            <a:ext cx="2672190" cy="9623529"/>
          </a:xfrm>
          <a:custGeom>
            <a:avLst/>
            <a:gdLst>
              <a:gd name="connsiteX0" fmla="*/ 0 w 2672190"/>
              <a:gd name="connsiteY0" fmla="*/ 2669635 h 9623529"/>
              <a:gd name="connsiteX1" fmla="*/ 2669635 w 2672190"/>
              <a:gd name="connsiteY1" fmla="*/ 0 h 9623529"/>
              <a:gd name="connsiteX2" fmla="*/ 2669635 w 2672190"/>
              <a:gd name="connsiteY2" fmla="*/ 8389488 h 9623529"/>
              <a:gd name="connsiteX3" fmla="*/ 2671345 w 2672190"/>
              <a:gd name="connsiteY3" fmla="*/ 8407448 h 9623529"/>
              <a:gd name="connsiteX4" fmla="*/ 2671258 w 2672190"/>
              <a:gd name="connsiteY4" fmla="*/ 9386208 h 9623529"/>
              <a:gd name="connsiteX5" fmla="*/ 1437129 w 2672190"/>
              <a:gd name="connsiteY5" fmla="*/ 9623529 h 9623529"/>
              <a:gd name="connsiteX6" fmla="*/ 0 w 2672190"/>
              <a:gd name="connsiteY6" fmla="*/ 8186399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190" h="9623529">
                <a:moveTo>
                  <a:pt x="0" y="2669635"/>
                </a:moveTo>
                <a:lnTo>
                  <a:pt x="2669635" y="0"/>
                </a:lnTo>
                <a:lnTo>
                  <a:pt x="2669635" y="8389488"/>
                </a:lnTo>
                <a:lnTo>
                  <a:pt x="2671345" y="8407448"/>
                </a:lnTo>
                <a:cubicBezTo>
                  <a:pt x="2674309" y="8739688"/>
                  <a:pt x="2668294" y="9053968"/>
                  <a:pt x="2671258" y="9386208"/>
                </a:cubicBezTo>
                <a:lnTo>
                  <a:pt x="1437129" y="9623529"/>
                </a:lnTo>
                <a:lnTo>
                  <a:pt x="0" y="8186399"/>
                </a:lnTo>
                <a:close/>
              </a:path>
            </a:pathLst>
          </a:custGeom>
          <a:gradFill>
            <a:gsLst>
              <a:gs pos="33000">
                <a:schemeClr val="accent5"/>
              </a:gs>
              <a:gs pos="7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Freeform 3" title="gradient decorative shape">
            <a:extLst>
              <a:ext uri="{FF2B5EF4-FFF2-40B4-BE49-F238E27FC236}">
                <a16:creationId xmlns:a16="http://schemas.microsoft.com/office/drawing/2014/main" id="{C40AFA33-C1BA-B7F9-E3D2-F02839D783A7}"/>
              </a:ext>
            </a:extLst>
          </p:cNvPr>
          <p:cNvSpPr/>
          <p:nvPr userDrawn="1"/>
        </p:nvSpPr>
        <p:spPr>
          <a:xfrm rot="2700000">
            <a:off x="2061554" y="1519285"/>
            <a:ext cx="2801109" cy="7318881"/>
          </a:xfrm>
          <a:custGeom>
            <a:avLst/>
            <a:gdLst>
              <a:gd name="connsiteX0" fmla="*/ 0 w 2801109"/>
              <a:gd name="connsiteY0" fmla="*/ 0 h 7318881"/>
              <a:gd name="connsiteX1" fmla="*/ 2801109 w 2801109"/>
              <a:gd name="connsiteY1" fmla="*/ 0 h 7318881"/>
              <a:gd name="connsiteX2" fmla="*/ 2801109 w 2801109"/>
              <a:gd name="connsiteY2" fmla="*/ 4642648 h 7318881"/>
              <a:gd name="connsiteX3" fmla="*/ 163834 w 2801109"/>
              <a:gd name="connsiteY3" fmla="*/ 7318881 h 7318881"/>
              <a:gd name="connsiteX4" fmla="*/ 0 w 2801109"/>
              <a:gd name="connsiteY4" fmla="*/ 7155046 h 731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1109" h="7318881">
                <a:moveTo>
                  <a:pt x="0" y="0"/>
                </a:moveTo>
                <a:lnTo>
                  <a:pt x="2801109" y="0"/>
                </a:lnTo>
                <a:lnTo>
                  <a:pt x="2801109" y="4642648"/>
                </a:lnTo>
                <a:lnTo>
                  <a:pt x="163834" y="7318881"/>
                </a:lnTo>
                <a:lnTo>
                  <a:pt x="0" y="7155046"/>
                </a:lnTo>
                <a:close/>
              </a:path>
            </a:pathLst>
          </a:custGeom>
          <a:gradFill>
            <a:gsLst>
              <a:gs pos="25000">
                <a:schemeClr val="bg1">
                  <a:alpha val="0"/>
                </a:schemeClr>
              </a:gs>
              <a:gs pos="71000">
                <a:schemeClr val="accent2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7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8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82000">
                  <a:schemeClr val="accent2"/>
                </a:gs>
                <a:gs pos="2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1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2" name="Click to edit Speaker">
            <a:extLst>
              <a:ext uri="{FF2B5EF4-FFF2-40B4-BE49-F238E27FC236}">
                <a16:creationId xmlns:a16="http://schemas.microsoft.com/office/drawing/2014/main" id="{D3D75FF1-BED2-2048-9254-0F55805C27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3" name="Click to edit role">
            <a:extLst>
              <a:ext uri="{FF2B5EF4-FFF2-40B4-BE49-F238E27FC236}">
                <a16:creationId xmlns:a16="http://schemas.microsoft.com/office/drawing/2014/main" id="{D4E479F8-8919-3544-B8A2-1834DC42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655B83DE-42B8-A945-979A-B7D38D4B78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1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rve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6AA988-E2C8-16AB-11A9-20153C52BDC6}"/>
              </a:ext>
            </a:extLst>
          </p:cNvPr>
          <p:cNvSpPr txBox="1">
            <a:spLocks/>
          </p:cNvSpPr>
          <p:nvPr userDrawn="1"/>
        </p:nvSpPr>
        <p:spPr>
          <a:xfrm>
            <a:off x="619861" y="2429264"/>
            <a:ext cx="3125899" cy="122936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Please take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your survey.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DD602-E0C1-EAE7-A356-71EAEA64E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896" y="1769895"/>
            <a:ext cx="3010639" cy="3010639"/>
          </a:xfrm>
          <a:prstGeom prst="rect">
            <a:avLst/>
          </a:prstGeom>
          <a:ln w="88900">
            <a:gradFill>
              <a:gsLst>
                <a:gs pos="2299">
                  <a:srgbClr val="D357A7"/>
                </a:gs>
                <a:gs pos="33000">
                  <a:srgbClr val="974DFF"/>
                </a:gs>
                <a:gs pos="69000">
                  <a:srgbClr val="31B8E0"/>
                </a:gs>
                <a:gs pos="100000">
                  <a:srgbClr val="F26272"/>
                </a:gs>
              </a:gsLst>
              <a:lin ang="78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0212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593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7226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9982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90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2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2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│2023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4028" r:id="rId2"/>
    <p:sldLayoutId id="2147484029" r:id="rId3"/>
    <p:sldLayoutId id="2147484030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4024" r:id="rId11"/>
    <p:sldLayoutId id="2147483996" r:id="rId12"/>
    <p:sldLayoutId id="2147483997" r:id="rId13"/>
    <p:sldLayoutId id="2147484001" r:id="rId14"/>
    <p:sldLayoutId id="2147484003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3949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25" r:id="rId28"/>
    <p:sldLayoutId id="2147483956" r:id="rId29"/>
    <p:sldLayoutId id="2147483957" r:id="rId30"/>
    <p:sldLayoutId id="2147483958" r:id="rId31"/>
    <p:sldLayoutId id="2147483959" r:id="rId32"/>
    <p:sldLayoutId id="2147484026" r:id="rId33"/>
    <p:sldLayoutId id="2147483960" r:id="rId34"/>
    <p:sldLayoutId id="2147483963" r:id="rId35"/>
    <p:sldLayoutId id="2147483961" r:id="rId36"/>
    <p:sldLayoutId id="2147483962" r:id="rId37"/>
    <p:sldLayoutId id="2147483964" r:id="rId38"/>
    <p:sldLayoutId id="2147483965" r:id="rId39"/>
    <p:sldLayoutId id="2147483966" r:id="rId40"/>
    <p:sldLayoutId id="2147484010" r:id="rId41"/>
    <p:sldLayoutId id="2147484011" r:id="rId42"/>
    <p:sldLayoutId id="2147484012" r:id="rId43"/>
    <p:sldLayoutId id="2147484013" r:id="rId44"/>
    <p:sldLayoutId id="2147484014" r:id="rId45"/>
    <p:sldLayoutId id="2147484018" r:id="rId46"/>
    <p:sldLayoutId id="2147484015" r:id="rId47"/>
    <p:sldLayoutId id="2147484016" r:id="rId48"/>
    <p:sldLayoutId id="2147484017" r:id="rId49"/>
    <p:sldLayoutId id="2147483971" r:id="rId50"/>
    <p:sldLayoutId id="2147483972" r:id="rId51"/>
    <p:sldLayoutId id="2147483973" r:id="rId52"/>
    <p:sldLayoutId id="2147483974" r:id="rId53"/>
    <p:sldLayoutId id="2147483975" r:id="rId54"/>
    <p:sldLayoutId id="2147483976" r:id="rId55"/>
    <p:sldLayoutId id="2147483977" r:id="rId56"/>
    <p:sldLayoutId id="2147483978" r:id="rId57"/>
    <p:sldLayoutId id="2147483979" r:id="rId58"/>
    <p:sldLayoutId id="2147483980" r:id="rId59"/>
    <p:sldLayoutId id="2147483981" r:id="rId60"/>
    <p:sldLayoutId id="2147483982" r:id="rId61"/>
    <p:sldLayoutId id="2147483983" r:id="rId62"/>
    <p:sldLayoutId id="2147483984" r:id="rId63"/>
    <p:sldLayoutId id="2147483985" r:id="rId64"/>
    <p:sldLayoutId id="2147484036" r:id="rId6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57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8/09/24/spring-data-jdbc-references-and-aggregates" TargetMode="External"/><Relationship Id="rId2" Type="http://schemas.openxmlformats.org/officeDocument/2006/relationships/hyperlink" Target="https://spring.io/projects/spring-data-jdbc" TargetMode="Externa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0809-E00E-8310-5EC4-EBAAFE6E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metropolislight"/>
              </a:rPr>
              <a:t>The Complexity of JPA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1CDEB-5A00-B642-94AC-5B276EC098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Jens Schauder (He/Him)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56200-3B89-8DF0-5E4E-28A73EB992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413375"/>
            <a:ext cx="6064250" cy="355600"/>
          </a:xfrm>
        </p:spPr>
        <p:txBody>
          <a:bodyPr/>
          <a:lstStyle/>
          <a:p>
            <a:r>
              <a:rPr lang="en-DE" dirty="0">
                <a:solidFill>
                  <a:schemeClr val="tx1"/>
                </a:solidFill>
              </a:rPr>
              <a:t>Spring Data Commiter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AE079-EC75-4857-07F2-F5F2C6A42D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82600"/>
            <a:ext cx="6064250" cy="355600"/>
          </a:xfrm>
        </p:spPr>
        <p:txBody>
          <a:bodyPr/>
          <a:lstStyle/>
          <a:p>
            <a:r>
              <a:rPr lang="en-DE" dirty="0"/>
              <a:t>2023-08-21</a:t>
            </a:r>
          </a:p>
        </p:txBody>
      </p:sp>
    </p:spTree>
    <p:extLst>
      <p:ext uri="{BB962C8B-B14F-4D97-AF65-F5344CB8AC3E}">
        <p14:creationId xmlns:p14="http://schemas.microsoft.com/office/powerpoint/2010/main" val="32789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latin typeface="JetBrains Mono"/>
              </a:rPr>
              <a:t>Y</a:t>
            </a:r>
            <a:r>
              <a:rPr lang="en-GB" sz="3600" dirty="0">
                <a:effectLst/>
                <a:latin typeface="JetBrains Mono"/>
              </a:rPr>
              <a:t>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It’s complicated.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4800" dirty="0">
                <a:effectLst/>
                <a:latin typeface="JetBrains Mono"/>
              </a:rPr>
              <a:t> has a list of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4800" dirty="0">
                <a:effectLst/>
                <a:latin typeface="JetBrains Mono"/>
              </a:rPr>
              <a:t> and a version attribute. If you change, remove or add a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4800" dirty="0">
                <a:effectLst/>
                <a:latin typeface="JetBrains Mono"/>
              </a:rPr>
              <a:t>, does the version of </a:t>
            </a:r>
            <a:r>
              <a:rPr lang="en-GB" sz="4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4800" dirty="0">
                <a:effectLst/>
                <a:latin typeface="JetBrains Mono"/>
              </a:rPr>
              <a:t> change?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6663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9861B-70AE-FC17-5C49-1CB7138EF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>
                <a:cs typeface="Courier New" panose="02070309020205020404" pitchFamily="49" charset="0"/>
              </a:rPr>
              <a:t>Updates to the collection trigger a version update. Updates to the element of the collections don’t.</a:t>
            </a:r>
          </a:p>
        </p:txBody>
      </p:sp>
    </p:spTree>
    <p:extLst>
      <p:ext uri="{BB962C8B-B14F-4D97-AF65-F5344CB8AC3E}">
        <p14:creationId xmlns:p14="http://schemas.microsoft.com/office/powerpoint/2010/main" val="125250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latin typeface="JetBrains Mono"/>
              </a:rPr>
              <a:t>Y</a:t>
            </a:r>
            <a:r>
              <a:rPr lang="en-GB" sz="3600" dirty="0">
                <a:effectLst/>
                <a:latin typeface="JetBrains Mono"/>
              </a:rPr>
              <a:t>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Can you use Java Records for entities?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55560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No, JPA is based on dirty tracking. </a:t>
            </a:r>
            <a:endParaRPr lang="en-GB" dirty="0">
              <a:latin typeface="JetBrains Mono"/>
            </a:endParaRP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Since records cannot be mutated they cannot be used for entities.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Can you use Java Records for entities?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8394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But Why?</a:t>
            </a:r>
            <a:endParaRPr lang="en-DE" sz="4800" dirty="0"/>
          </a:p>
        </p:txBody>
      </p:sp>
      <p:pic>
        <p:nvPicPr>
          <p:cNvPr id="3" name="Picture 2" descr="A confused looking girl.">
            <a:extLst>
              <a:ext uri="{FF2B5EF4-FFF2-40B4-BE49-F238E27FC236}">
                <a16:creationId xmlns:a16="http://schemas.microsoft.com/office/drawing/2014/main" id="{BBA0A1E5-EA79-51C2-22CC-426026D1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2166"/>
            <a:ext cx="12188825" cy="85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GB" dirty="0">
                <a:cs typeface="Courier New" panose="02070309020205020404" pitchFamily="49" charset="0"/>
              </a:rPr>
              <a:t>https://</a:t>
            </a:r>
            <a:r>
              <a:rPr lang="en-GB" dirty="0" err="1">
                <a:cs typeface="Courier New" panose="02070309020205020404" pitchFamily="49" charset="0"/>
              </a:rPr>
              <a:t>xkcd.com</a:t>
            </a:r>
            <a:r>
              <a:rPr lang="en-GB" dirty="0">
                <a:cs typeface="Courier New" panose="02070309020205020404" pitchFamily="49" charset="0"/>
              </a:rPr>
              <a:t>/2347</a:t>
            </a:r>
            <a:endParaRPr lang="en-DE" dirty="0"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The Foundation</a:t>
            </a:r>
            <a:endParaRPr lang="en-DE" sz="4800" dirty="0"/>
          </a:p>
        </p:txBody>
      </p:sp>
      <p:pic>
        <p:nvPicPr>
          <p:cNvPr id="3" name="Picture 2" descr="A cartoon of a machine&#10;&#10;Description automatically generated">
            <a:extLst>
              <a:ext uri="{FF2B5EF4-FFF2-40B4-BE49-F238E27FC236}">
                <a16:creationId xmlns:a16="http://schemas.microsoft.com/office/drawing/2014/main" id="{E42CEE49-ED68-A124-1930-B193C31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77" y="0"/>
            <a:ext cx="5399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580915" cy="2285999"/>
          </a:xfrm>
        </p:spPr>
        <p:txBody>
          <a:bodyPr anchor="t" anchorCtr="0"/>
          <a:lstStyle/>
          <a:p>
            <a:endParaRPr lang="en-DE" dirty="0"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The Root Problem</a:t>
            </a:r>
            <a:endParaRPr lang="en-DE" sz="4800" dirty="0"/>
          </a:p>
        </p:txBody>
      </p:sp>
      <p:pic>
        <p:nvPicPr>
          <p:cNvPr id="3" name="Picture 2" descr="A cartoon of a machine&#10;&#10;Description automatically generated">
            <a:extLst>
              <a:ext uri="{FF2B5EF4-FFF2-40B4-BE49-F238E27FC236}">
                <a16:creationId xmlns:a16="http://schemas.microsoft.com/office/drawing/2014/main" id="{E42CEE49-ED68-A124-1930-B193C31A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77" y="0"/>
            <a:ext cx="539944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40E50-A1CE-248B-7B37-28ED1604A30A}"/>
              </a:ext>
            </a:extLst>
          </p:cNvPr>
          <p:cNvSpPr txBox="1"/>
          <p:nvPr/>
        </p:nvSpPr>
        <p:spPr>
          <a:xfrm>
            <a:off x="7402027" y="261105"/>
            <a:ext cx="2988528" cy="677108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DE" sz="4400" dirty="0">
                <a:solidFill>
                  <a:schemeClr val="tx1">
                    <a:lumMod val="10000"/>
                  </a:schemeClr>
                </a:solidFill>
                <a:latin typeface="Comic Sans MS" panose="030F0902030302020204" pitchFamily="66" charset="0"/>
              </a:rPr>
              <a:t>All of JPA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0CAF9-14EB-0730-2B3D-C0EF229AB458}"/>
              </a:ext>
            </a:extLst>
          </p:cNvPr>
          <p:cNvSpPr/>
          <p:nvPr/>
        </p:nvSpPr>
        <p:spPr>
          <a:xfrm>
            <a:off x="10091853" y="3571728"/>
            <a:ext cx="2040674" cy="17808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DE" sz="1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C6B4A-A457-FC07-4D81-1D132C2F0196}"/>
              </a:ext>
            </a:extLst>
          </p:cNvPr>
          <p:cNvSpPr txBox="1"/>
          <p:nvPr/>
        </p:nvSpPr>
        <p:spPr>
          <a:xfrm>
            <a:off x="9958039" y="3956446"/>
            <a:ext cx="2174488" cy="1231106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DE" sz="4000" dirty="0">
                <a:solidFill>
                  <a:schemeClr val="tx1">
                    <a:lumMod val="10000"/>
                  </a:schemeClr>
                </a:solidFill>
                <a:latin typeface="Comic Sans MS" panose="030F0902030302020204" pitchFamily="66" charset="0"/>
              </a:rPr>
              <a:t>Dirty Tracking</a:t>
            </a:r>
          </a:p>
        </p:txBody>
      </p:sp>
    </p:spTree>
    <p:extLst>
      <p:ext uri="{BB962C8B-B14F-4D97-AF65-F5344CB8AC3E}">
        <p14:creationId xmlns:p14="http://schemas.microsoft.com/office/powerpoint/2010/main" val="26716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399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/photos/qkTf-r5iZpE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Dirty Tracking</a:t>
            </a:r>
            <a:endParaRPr lang="en-DE" sz="4800" dirty="0"/>
          </a:p>
        </p:txBody>
      </p:sp>
      <p:pic>
        <p:nvPicPr>
          <p:cNvPr id="8" name="Picture 7" descr="A child holding a shovel&#10;&#10;Description automatically generated">
            <a:extLst>
              <a:ext uri="{FF2B5EF4-FFF2-40B4-BE49-F238E27FC236}">
                <a16:creationId xmlns:a16="http://schemas.microsoft.com/office/drawing/2014/main" id="{3437519C-0015-CE32-A55A-59B187B3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0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650772" cy="2285999"/>
          </a:xfrm>
        </p:spPr>
        <p:txBody>
          <a:bodyPr anchor="t" anchorCtr="0"/>
          <a:lstStyle/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Single Instance</a:t>
            </a:r>
            <a:endParaRPr lang="en-DE" sz="4800" dirty="0"/>
          </a:p>
        </p:txBody>
      </p:sp>
      <p:pic>
        <p:nvPicPr>
          <p:cNvPr id="3" name="Picture 2" descr="A person in a fur cape holding a sword&#10;&#10;Description automatically generated">
            <a:extLst>
              <a:ext uri="{FF2B5EF4-FFF2-40B4-BE49-F238E27FC236}">
                <a16:creationId xmlns:a16="http://schemas.microsoft.com/office/drawing/2014/main" id="{A4F92AEA-3D04-F532-5763-3AA772F45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7"/>
          <a:stretch/>
        </p:blipFill>
        <p:spPr>
          <a:xfrm>
            <a:off x="6258784" y="0"/>
            <a:ext cx="10300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650772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/photos/zyQ9_ylaAfg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54864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Single Instance of Everything</a:t>
            </a:r>
            <a:endParaRPr lang="en-DE" sz="4800" dirty="0"/>
          </a:p>
        </p:txBody>
      </p:sp>
      <p:pic>
        <p:nvPicPr>
          <p:cNvPr id="4" name="Picture 3" descr="A close-up of a white yarn&#10;&#10;Description automatically generated">
            <a:extLst>
              <a:ext uri="{FF2B5EF4-FFF2-40B4-BE49-F238E27FC236}">
                <a16:creationId xmlns:a16="http://schemas.microsoft.com/office/drawing/2014/main" id="{0875670D-2217-83F3-B6CC-FC586E34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83" y="0"/>
            <a:ext cx="9148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CC62-C7D7-B0C3-14EA-466DED68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Disclaimer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C41B8-FD59-DE59-E0E3-EB700EEA393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89108" y="1553474"/>
            <a:ext cx="9979416" cy="700882"/>
          </a:xfrm>
        </p:spPr>
        <p:txBody>
          <a:bodyPr/>
          <a:lstStyle/>
          <a:p>
            <a:br>
              <a:rPr lang="en-GB" b="0" i="0" dirty="0">
                <a:effectLst/>
                <a:latin typeface="Courier New" panose="02070309020205020404" pitchFamily="49" charset="0"/>
              </a:rPr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This presentation may contain product features or functionality that are currently under development.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This overview of new technology represents no commitment from VMware to deliver these features in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any generally available product.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Features are subject to change, and must not be included in contracts, purchase orders, or sales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agreements of any kind.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Technical feasibility and market demand will affect final delivery.</a:t>
            </a:r>
            <a:br>
              <a:rPr lang="en-GB" dirty="0"/>
            </a:br>
            <a:r>
              <a:rPr lang="en-GB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GB" b="0" i="0" dirty="0">
                <a:effectLst/>
                <a:latin typeface="Arial" panose="020B0604020202020204" pitchFamily="34" charset="0"/>
              </a:rPr>
              <a:t>Pricing and packaging for any new features/functionality/technology discussed or presented, have not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been determined.</a:t>
            </a:r>
            <a:br>
              <a:rPr lang="en-GB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3341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There are two hard problems: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1. Cache invalidation.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2. Naming things.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3. Off-by-one-errors.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Caching </a:t>
            </a:r>
            <a:r>
              <a:rPr lang="en-GB" sz="4800" dirty="0">
                <a:latin typeface="JetBrains Mono"/>
              </a:rPr>
              <a:t>Instances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42147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4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/photos/wv81LrAGNz4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54864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No Clear Boundaries</a:t>
            </a:r>
            <a:endParaRPr lang="en-DE" sz="4800" dirty="0"/>
          </a:p>
        </p:txBody>
      </p:sp>
      <p:pic>
        <p:nvPicPr>
          <p:cNvPr id="3" name="Picture 2" descr="A barbed wire fence with a pole&#10;&#10;Description automatically generated">
            <a:extLst>
              <a:ext uri="{FF2B5EF4-FFF2-40B4-BE49-F238E27FC236}">
                <a16:creationId xmlns:a16="http://schemas.microsoft.com/office/drawing/2014/main" id="{99407907-5858-0AA9-10BC-F2F7A436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-961388"/>
            <a:ext cx="6094414" cy="9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What’s the alternative?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1695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486399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https://</a:t>
            </a:r>
            <a:r>
              <a:rPr lang="en-GB" sz="3600" dirty="0" err="1">
                <a:effectLst/>
                <a:latin typeface="JetBrains Mono"/>
              </a:rPr>
              <a:t>unsplash.com</a:t>
            </a:r>
            <a:r>
              <a:rPr lang="en-GB" sz="3600" dirty="0">
                <a:effectLst/>
                <a:latin typeface="JetBrains Mono"/>
              </a:rPr>
              <a:t>/photos/x2Tmfd1-SgA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Spring Data JDBC</a:t>
            </a:r>
            <a:endParaRPr lang="en-DE" sz="4800" dirty="0"/>
          </a:p>
        </p:txBody>
      </p:sp>
      <p:pic>
        <p:nvPicPr>
          <p:cNvPr id="3" name="Picture 2" descr="A plant in a glass vase&#10;&#10;Description automatically generated">
            <a:extLst>
              <a:ext uri="{FF2B5EF4-FFF2-40B4-BE49-F238E27FC236}">
                <a16:creationId xmlns:a16="http://schemas.microsoft.com/office/drawing/2014/main" id="{3F9B1C1F-1D17-2268-7627-FA2D2E13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0"/>
            <a:ext cx="10072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Not proxied.</a:t>
            </a:r>
          </a:p>
          <a:p>
            <a:pPr>
              <a:buNone/>
            </a:pPr>
            <a:r>
              <a:rPr lang="en-GB" dirty="0">
                <a:latin typeface="JetBrains Mono"/>
              </a:rPr>
              <a:t>Not cached</a:t>
            </a:r>
            <a:r>
              <a:rPr lang="en-GB" sz="3600" dirty="0">
                <a:effectLst/>
                <a:latin typeface="JetBrains Mono"/>
              </a:rPr>
              <a:t>.</a:t>
            </a:r>
          </a:p>
          <a:p>
            <a:pPr>
              <a:buNone/>
            </a:pPr>
            <a:r>
              <a:rPr lang="en-GB" dirty="0">
                <a:latin typeface="JetBrains Mono"/>
              </a:rPr>
              <a:t>Loaded when asked for.</a:t>
            </a:r>
          </a:p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Saved when </a:t>
            </a:r>
            <a:r>
              <a:rPr lang="en-GB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n-GB" sz="3600" dirty="0">
                <a:effectLst/>
                <a:latin typeface="JetBrains Mono"/>
              </a:rPr>
              <a:t> is called.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Entities are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9874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Grouped into Aggregates.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Entities are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46626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  <a:hlinkClick r:id="rId2"/>
              </a:rPr>
              <a:t>https://spring.io/projects/spring-data-jdbc</a:t>
            </a:r>
            <a:endParaRPr lang="en-GB" sz="3600" dirty="0">
              <a:effectLst/>
              <a:latin typeface="JetBrains Mono"/>
            </a:endParaRPr>
          </a:p>
          <a:p>
            <a:pPr>
              <a:buNone/>
            </a:pPr>
            <a:r>
              <a:rPr lang="en-GB" sz="3600" dirty="0">
                <a:effectLst/>
                <a:latin typeface="JetBrains Mono"/>
                <a:hlinkClick r:id="rId3"/>
              </a:rPr>
              <a:t>https://spring.io/blog/2018/09/24/spring-data-jdbc-references-and-aggregates</a:t>
            </a:r>
            <a:endParaRPr lang="en-GB" dirty="0">
              <a:latin typeface="JetBrains Mono"/>
            </a:endParaRP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Give it a try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3685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pPr>
              <a:buNone/>
            </a:pPr>
            <a:r>
              <a:rPr lang="en-GB" sz="3600" dirty="0">
                <a:effectLst/>
                <a:latin typeface="JetBrains Mono"/>
              </a:rPr>
              <a:t>Understand the 1</a:t>
            </a:r>
            <a:r>
              <a:rPr lang="en-GB" sz="3600" baseline="30000" dirty="0">
                <a:effectLst/>
                <a:latin typeface="JetBrains Mono"/>
              </a:rPr>
              <a:t>st</a:t>
            </a:r>
            <a:r>
              <a:rPr lang="en-GB" sz="3600" dirty="0">
                <a:effectLst/>
                <a:latin typeface="JetBrains Mono"/>
              </a:rPr>
              <a:t> level cache.</a:t>
            </a:r>
          </a:p>
          <a:p>
            <a:pPr>
              <a:buNone/>
            </a:pPr>
            <a:endParaRPr lang="en-GB" sz="3600" dirty="0">
              <a:effectLst/>
              <a:latin typeface="JetBrains Mon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If you have to use JPA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7489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3D482307-D7A0-495E-894D-4A1410D9D3DE}"/>
              </a:ext>
            </a:extLst>
          </p:cNvPr>
          <p:cNvSpPr txBox="1">
            <a:spLocks/>
          </p:cNvSpPr>
          <p:nvPr/>
        </p:nvSpPr>
        <p:spPr>
          <a:xfrm>
            <a:off x="0" y="938213"/>
            <a:ext cx="10746769" cy="15700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t"/>
            <a:r>
              <a:rPr lang="en-GB" sz="4800" dirty="0">
                <a:latin typeface="JetBrains Mono"/>
              </a:rPr>
              <a:t>Twitter: @</a:t>
            </a:r>
            <a:r>
              <a:rPr lang="en-GB" sz="4800" dirty="0" err="1">
                <a:latin typeface="JetBrains Mono"/>
              </a:rPr>
              <a:t>jensschauder</a:t>
            </a:r>
            <a:br>
              <a:rPr lang="en-GB" sz="4800" dirty="0">
                <a:latin typeface="JetBrains Mono"/>
              </a:rPr>
            </a:br>
            <a:r>
              <a:rPr lang="en-GB" sz="4000" dirty="0">
                <a:latin typeface="JetBrains Mono"/>
              </a:rPr>
              <a:t>https://</a:t>
            </a:r>
            <a:r>
              <a:rPr lang="en-GB" sz="4000" dirty="0" err="1">
                <a:latin typeface="JetBrains Mono"/>
              </a:rPr>
              <a:t>github.com</a:t>
            </a:r>
            <a:r>
              <a:rPr lang="en-GB" sz="4000" dirty="0">
                <a:latin typeface="JetBrains Mono"/>
              </a:rPr>
              <a:t>/</a:t>
            </a:r>
            <a:r>
              <a:rPr lang="en-GB" sz="4000" dirty="0" err="1">
                <a:latin typeface="JetBrains Mono"/>
              </a:rPr>
              <a:t>schauder</a:t>
            </a:r>
            <a:r>
              <a:rPr lang="en-GB" sz="4000" dirty="0">
                <a:latin typeface="JetBrains Mono"/>
              </a:rPr>
              <a:t>/talk-</a:t>
            </a:r>
            <a:r>
              <a:rPr lang="en-GB" sz="4000" dirty="0" err="1">
                <a:latin typeface="JetBrains Mono"/>
              </a:rPr>
              <a:t>jpa</a:t>
            </a:r>
            <a:r>
              <a:rPr lang="en-GB" sz="4000" dirty="0">
                <a:latin typeface="JetBrains Mono"/>
              </a:rPr>
              <a:t>-complexity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38081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2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r>
              <a:rPr lang="en-GB" sz="3600" dirty="0">
                <a:effectLst/>
                <a:latin typeface="JetBrains Mono"/>
              </a:rPr>
              <a:t>I was surprised at times as well.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I don’t give </a:t>
            </a:r>
            <a:r>
              <a:rPr lang="en-GB" sz="4800" dirty="0">
                <a:latin typeface="metropolislight"/>
              </a:rPr>
              <a:t>guarantees</a:t>
            </a:r>
            <a:r>
              <a:rPr lang="en-GB" sz="4800" dirty="0">
                <a:effectLst/>
                <a:latin typeface="JetBrains Mono"/>
              </a:rPr>
              <a:t>!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926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EntityManager.persist</a:t>
            </a:r>
            <a:r>
              <a:rPr lang="en-GB" sz="4800" dirty="0">
                <a:effectLst/>
                <a:latin typeface="JetBrains Mono"/>
              </a:rPr>
              <a:t> save an entity to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92381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persist</a:t>
            </a:r>
            <a:r>
              <a:rPr lang="en-DE" dirty="0">
                <a:cs typeface="Courier New" panose="02070309020205020404" pitchFamily="49" charset="0"/>
              </a:rPr>
              <a:t> adds an entity to the persistence context. For this it needs an id.</a:t>
            </a:r>
          </a:p>
          <a:p>
            <a:r>
              <a:rPr lang="en-DE" dirty="0">
                <a:cs typeface="Courier New" panose="02070309020205020404" pitchFamily="49" charset="0"/>
              </a:rPr>
              <a:t>This might enforce an insert statement.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EntityManager.persist</a:t>
            </a:r>
            <a:r>
              <a:rPr lang="en-GB" sz="4800" dirty="0">
                <a:effectLst/>
                <a:latin typeface="JetBrains Mono"/>
              </a:rPr>
              <a:t> save an entity to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9429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 depends.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EntityManager.find</a:t>
            </a:r>
            <a:r>
              <a:rPr lang="en-GB" sz="4800" dirty="0">
                <a:effectLst/>
                <a:latin typeface="JetBrains Mono"/>
              </a:rPr>
              <a:t>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an entity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6577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DE" dirty="0">
                <a:cs typeface="Courier New" panose="02070309020205020404" pitchFamily="49" charset="0"/>
              </a:rPr>
              <a:t> returns an entity from the persistence context. Only if the entity doesn’t exist there it will be loaded from the database.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</a:t>
            </a:r>
            <a:r>
              <a:rPr lang="en-GB" sz="4800" dirty="0" err="1">
                <a:effectLst/>
                <a:latin typeface="Courier New" panose="02070309020205020404" pitchFamily="49" charset="0"/>
              </a:rPr>
              <a:t>EntityManager.find</a:t>
            </a:r>
            <a:r>
              <a:rPr lang="en-GB" sz="4800" dirty="0">
                <a:effectLst/>
                <a:latin typeface="JetBrains Mono"/>
              </a:rPr>
              <a:t>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an entity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23975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5943599" cy="2285999"/>
          </a:xfrm>
        </p:spPr>
        <p:txBody>
          <a:bodyPr anchor="t" anchorCtr="0"/>
          <a:lstStyle/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Yes.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No.</a:t>
            </a:r>
          </a:p>
          <a:p>
            <a:pPr marL="742950" indent="-742950">
              <a:buAutoNum type="arabicPeriod"/>
            </a:pPr>
            <a:r>
              <a:rPr lang="en-GB" sz="3600" dirty="0">
                <a:effectLst/>
                <a:latin typeface="JetBrains Mono"/>
              </a:rPr>
              <a:t>It’s complicated.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a query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entities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37937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963925-831B-4AA1-30D3-1862D7E51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2" y="3429000"/>
            <a:ext cx="10972800" cy="2285999"/>
          </a:xfrm>
        </p:spPr>
        <p:txBody>
          <a:bodyPr anchor="t" anchorCtr="0"/>
          <a:lstStyle/>
          <a:p>
            <a:r>
              <a:rPr lang="en-DE" dirty="0">
                <a:cs typeface="Courier New" panose="02070309020205020404" pitchFamily="49" charset="0"/>
              </a:rPr>
              <a:t>A query gets executed against the database. But if a returned entity is already in the persistence context, that instance will be returned. New data from the database will be ignored.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E94C7-5300-7742-5AB0-5C5A7D69B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8012" y="938213"/>
            <a:ext cx="10972800" cy="1570037"/>
          </a:xfrm>
        </p:spPr>
        <p:txBody>
          <a:bodyPr wrap="square" anchor="t"/>
          <a:lstStyle/>
          <a:p>
            <a:pPr fontAlgn="t"/>
            <a:r>
              <a:rPr lang="en-GB" sz="4800" dirty="0">
                <a:effectLst/>
                <a:latin typeface="JetBrains Mono"/>
              </a:rPr>
              <a:t>Does a query </a:t>
            </a:r>
            <a:r>
              <a:rPr lang="en-GB" sz="4800" dirty="0">
                <a:latin typeface="JetBrains Mono"/>
              </a:rPr>
              <a:t>load</a:t>
            </a:r>
            <a:r>
              <a:rPr lang="en-GB" sz="4800" dirty="0">
                <a:effectLst/>
                <a:latin typeface="JetBrains Mono"/>
              </a:rPr>
              <a:t> entities from the database?</a:t>
            </a:r>
            <a:endParaRPr lang="en-DE" sz="4800" dirty="0"/>
          </a:p>
        </p:txBody>
      </p:sp>
    </p:spTree>
    <p:extLst>
      <p:ext uri="{BB962C8B-B14F-4D97-AF65-F5344CB8AC3E}">
        <p14:creationId xmlns:p14="http://schemas.microsoft.com/office/powerpoint/2010/main" val="11731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1D418A"/>
      </a:accent1>
      <a:accent2>
        <a:srgbClr val="0091D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are Dark Template Guidelines 2022" id="{E600BE1A-727F-314A-8684-DECA1A1E9120}" vid="{B32584F9-BA57-B64B-94B9-B0913911AE1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4628</TotalTime>
  <Words>566</Words>
  <Application>Microsoft Macintosh PowerPoint</Application>
  <PresentationFormat>Custom</PresentationFormat>
  <Paragraphs>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Camphor Std</vt:lpstr>
      <vt:lpstr>Comic Sans MS</vt:lpstr>
      <vt:lpstr>Courier New</vt:lpstr>
      <vt:lpstr>JetBrains Mono</vt:lpstr>
      <vt:lpstr>Metropolis</vt:lpstr>
      <vt:lpstr>Metropolis Light</vt:lpstr>
      <vt:lpstr>Metropolis Medium</vt:lpstr>
      <vt:lpstr>metropolislight</vt:lpstr>
      <vt:lpstr>Open Sans</vt:lpstr>
      <vt:lpstr>System Font Regular</vt:lpstr>
      <vt:lpstr>VMware_dark_16x9</vt:lpstr>
      <vt:lpstr>Custom Design</vt:lpstr>
      <vt:lpstr>The Complexity of JPA</vt:lpstr>
      <vt:lpstr>Disclaimer</vt:lpstr>
      <vt:lpstr>I don’t give guarantees!</vt:lpstr>
      <vt:lpstr>Does EntityManager.persist save an entity to the database?</vt:lpstr>
      <vt:lpstr>Does EntityManager.persist save an entity to the database?</vt:lpstr>
      <vt:lpstr>Does EntityManager.find load an entity from the database?</vt:lpstr>
      <vt:lpstr>Does EntityManager.find load an entity from the database?</vt:lpstr>
      <vt:lpstr>Does a query load entities from the database?</vt:lpstr>
      <vt:lpstr>Does a query load entities from the database?</vt:lpstr>
      <vt:lpstr>A has a list of B and a version attribute. If you change, remove or add a B, does the version of A change?</vt:lpstr>
      <vt:lpstr>PowerPoint Presentation</vt:lpstr>
      <vt:lpstr>Can you use Java Records for entities?</vt:lpstr>
      <vt:lpstr>Can you use Java Records for entities?</vt:lpstr>
      <vt:lpstr>But Why?</vt:lpstr>
      <vt:lpstr>The Foundation</vt:lpstr>
      <vt:lpstr>The Root Problem</vt:lpstr>
      <vt:lpstr>Dirty Tracking</vt:lpstr>
      <vt:lpstr>Single Instance</vt:lpstr>
      <vt:lpstr>Single Instance of Everything</vt:lpstr>
      <vt:lpstr>Caching Instances</vt:lpstr>
      <vt:lpstr>No Clear Boundaries</vt:lpstr>
      <vt:lpstr>What’s the alternative?</vt:lpstr>
      <vt:lpstr>Spring Data JDBC</vt:lpstr>
      <vt:lpstr>Entities are</vt:lpstr>
      <vt:lpstr>Entities are</vt:lpstr>
      <vt:lpstr>Give it a try</vt:lpstr>
      <vt:lpstr>If you have to use JPA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Guidelines</dc:title>
  <dc:creator>Mathew Barnes</dc:creator>
  <cp:lastModifiedBy>Jens Schauder</cp:lastModifiedBy>
  <cp:revision>11</cp:revision>
  <dcterms:created xsi:type="dcterms:W3CDTF">2023-07-14T16:22:52Z</dcterms:created>
  <dcterms:modified xsi:type="dcterms:W3CDTF">2023-08-20T19:49:04Z</dcterms:modified>
</cp:coreProperties>
</file>